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C909C-7BBE-4CAE-BA21-88153F848F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35BCC-E5C8-4CF4-A526-54C07485B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1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35BCC-E5C8-4CF4-A526-54C07485BE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4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4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8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2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3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2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8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3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5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4F476-F392-43A3-9E7E-980539E2CFE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560D0-FE43-45B2-A4CB-817A6E8C0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1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triped Right Arrow 73"/>
          <p:cNvSpPr/>
          <p:nvPr/>
        </p:nvSpPr>
        <p:spPr>
          <a:xfrm rot="16200000">
            <a:off x="986742" y="4011978"/>
            <a:ext cx="3716118" cy="14427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399" y="629920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Economic, Social and Environmental Benefits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962400" y="1415792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Better Planning and Operational Decisions in Water Management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962399" y="2233820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Decision Making Capacity and Institutions; Stakeholder Consultation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962399" y="3250412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Information Products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962402" y="4640263"/>
            <a:ext cx="2719422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Data/Information Management Systems and Modelling Tools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962400" y="6023108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Data Collection and Collation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8026431" y="3250412"/>
            <a:ext cx="1055227" cy="3431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Technical Capacity and Institutions</a:t>
            </a:r>
            <a:endParaRPr lang="en-US" sz="1400" dirty="0"/>
          </a:p>
        </p:txBody>
      </p:sp>
      <p:cxnSp>
        <p:nvCxnSpPr>
          <p:cNvPr id="12" name="Elbow Connector 11"/>
          <p:cNvCxnSpPr>
            <a:stCxn id="9" idx="0"/>
            <a:endCxn id="8" idx="2"/>
          </p:cNvCxnSpPr>
          <p:nvPr/>
        </p:nvCxnSpPr>
        <p:spPr>
          <a:xfrm rot="5400000" flipH="1" flipV="1">
            <a:off x="4960097" y="5661093"/>
            <a:ext cx="724030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0"/>
            <a:endCxn id="7" idx="2"/>
          </p:cNvCxnSpPr>
          <p:nvPr/>
        </p:nvCxnSpPr>
        <p:spPr>
          <a:xfrm rot="16200000" flipV="1">
            <a:off x="4956594" y="4274744"/>
            <a:ext cx="731036" cy="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  <a:endCxn id="6" idx="2"/>
          </p:cNvCxnSpPr>
          <p:nvPr/>
        </p:nvCxnSpPr>
        <p:spPr>
          <a:xfrm rot="5400000" flipH="1" flipV="1">
            <a:off x="5609280" y="2337663"/>
            <a:ext cx="625580" cy="1199918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0"/>
            <a:endCxn id="5" idx="2"/>
          </p:cNvCxnSpPr>
          <p:nvPr/>
        </p:nvCxnSpPr>
        <p:spPr>
          <a:xfrm rot="5400000" flipH="1" flipV="1">
            <a:off x="6308521" y="2020312"/>
            <a:ext cx="427016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0"/>
            <a:endCxn id="4" idx="2"/>
          </p:cNvCxnSpPr>
          <p:nvPr/>
        </p:nvCxnSpPr>
        <p:spPr>
          <a:xfrm rot="16200000" flipV="1">
            <a:off x="6324600" y="1218361"/>
            <a:ext cx="394860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1"/>
            <a:endCxn id="9" idx="3"/>
          </p:cNvCxnSpPr>
          <p:nvPr/>
        </p:nvCxnSpPr>
        <p:spPr>
          <a:xfrm rot="10800000" flipV="1">
            <a:off x="6681823" y="4966168"/>
            <a:ext cx="1344608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1"/>
            <a:endCxn id="8" idx="3"/>
          </p:cNvCxnSpPr>
          <p:nvPr/>
        </p:nvCxnSpPr>
        <p:spPr>
          <a:xfrm rot="10800000" flipV="1">
            <a:off x="6681825" y="4966167"/>
            <a:ext cx="1344607" cy="3503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1"/>
            <a:endCxn id="7" idx="3"/>
          </p:cNvCxnSpPr>
          <p:nvPr/>
        </p:nvCxnSpPr>
        <p:spPr>
          <a:xfrm rot="10800000">
            <a:off x="6681823" y="3579820"/>
            <a:ext cx="1344609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0" idx="0"/>
            <a:endCxn id="6" idx="2"/>
          </p:cNvCxnSpPr>
          <p:nvPr/>
        </p:nvCxnSpPr>
        <p:spPr>
          <a:xfrm rot="16200000" flipV="1">
            <a:off x="7225247" y="1921614"/>
            <a:ext cx="625580" cy="2032016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604807" y="5398318"/>
            <a:ext cx="412713" cy="1175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Measure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Monitor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604807" y="4659091"/>
            <a:ext cx="412713" cy="1037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Collate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Aggregate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592507" y="3758614"/>
            <a:ext cx="412713" cy="996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Integrate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Analyze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627542" y="2993365"/>
            <a:ext cx="388908" cy="843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Report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Inform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182880" y="2021840"/>
            <a:ext cx="896112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 rot="16200000">
            <a:off x="302260" y="764540"/>
            <a:ext cx="1122680" cy="853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Beyond Project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 rot="5400000" flipV="1">
            <a:off x="295794" y="2411893"/>
            <a:ext cx="1122680" cy="840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Within Project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4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69" grpId="0"/>
      <p:bldP spid="70" grpId="0"/>
      <p:bldP spid="71" grpId="0"/>
      <p:bldP spid="73" grpId="0"/>
      <p:bldP spid="78" grpId="0" animBg="1"/>
      <p:bldP spid="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triped Right Arrow 73"/>
          <p:cNvSpPr/>
          <p:nvPr/>
        </p:nvSpPr>
        <p:spPr>
          <a:xfrm rot="16200000">
            <a:off x="986742" y="4011978"/>
            <a:ext cx="3716118" cy="1442721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399" y="629920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Economic, Social and Environmental Benefits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3962400" y="1415792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Better Planning and Operational Decisions in Water Management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962399" y="2233820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Decision Making Capacity and Institutions; Stakeholder Consultation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962399" y="3250412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Information Products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962402" y="4640263"/>
            <a:ext cx="2719422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Data/Information Management Systems and Modelling Tools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962400" y="6023108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Data Collection and Collation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8026431" y="3250412"/>
            <a:ext cx="1055227" cy="3431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Technical Capacity and Institutions</a:t>
            </a:r>
            <a:endParaRPr lang="en-US" sz="1400" dirty="0"/>
          </a:p>
        </p:txBody>
      </p:sp>
      <p:cxnSp>
        <p:nvCxnSpPr>
          <p:cNvPr id="12" name="Elbow Connector 11"/>
          <p:cNvCxnSpPr>
            <a:stCxn id="9" idx="0"/>
            <a:endCxn id="8" idx="2"/>
          </p:cNvCxnSpPr>
          <p:nvPr/>
        </p:nvCxnSpPr>
        <p:spPr>
          <a:xfrm rot="5400000" flipH="1" flipV="1">
            <a:off x="4960097" y="5661093"/>
            <a:ext cx="724030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0"/>
            <a:endCxn id="7" idx="2"/>
          </p:cNvCxnSpPr>
          <p:nvPr/>
        </p:nvCxnSpPr>
        <p:spPr>
          <a:xfrm rot="16200000" flipV="1">
            <a:off x="4956594" y="4274744"/>
            <a:ext cx="731036" cy="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  <a:endCxn id="6" idx="2"/>
          </p:cNvCxnSpPr>
          <p:nvPr/>
        </p:nvCxnSpPr>
        <p:spPr>
          <a:xfrm rot="5400000" flipH="1" flipV="1">
            <a:off x="5609280" y="2337663"/>
            <a:ext cx="625580" cy="1199918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0"/>
            <a:endCxn id="5" idx="2"/>
          </p:cNvCxnSpPr>
          <p:nvPr/>
        </p:nvCxnSpPr>
        <p:spPr>
          <a:xfrm rot="5400000" flipH="1" flipV="1">
            <a:off x="6308521" y="2020312"/>
            <a:ext cx="427016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0"/>
            <a:endCxn id="4" idx="2"/>
          </p:cNvCxnSpPr>
          <p:nvPr/>
        </p:nvCxnSpPr>
        <p:spPr>
          <a:xfrm rot="16200000" flipV="1">
            <a:off x="6324600" y="1218361"/>
            <a:ext cx="394860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1"/>
            <a:endCxn id="9" idx="3"/>
          </p:cNvCxnSpPr>
          <p:nvPr/>
        </p:nvCxnSpPr>
        <p:spPr>
          <a:xfrm rot="10800000" flipV="1">
            <a:off x="6681823" y="4966168"/>
            <a:ext cx="1344608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1"/>
            <a:endCxn id="8" idx="3"/>
          </p:cNvCxnSpPr>
          <p:nvPr/>
        </p:nvCxnSpPr>
        <p:spPr>
          <a:xfrm rot="10800000" flipV="1">
            <a:off x="6681825" y="4966167"/>
            <a:ext cx="1344607" cy="3503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1"/>
            <a:endCxn id="7" idx="3"/>
          </p:cNvCxnSpPr>
          <p:nvPr/>
        </p:nvCxnSpPr>
        <p:spPr>
          <a:xfrm rot="10800000">
            <a:off x="6681823" y="3579820"/>
            <a:ext cx="1344609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0" idx="0"/>
            <a:endCxn id="6" idx="2"/>
          </p:cNvCxnSpPr>
          <p:nvPr/>
        </p:nvCxnSpPr>
        <p:spPr>
          <a:xfrm rot="16200000" flipV="1">
            <a:off x="7225247" y="1921614"/>
            <a:ext cx="625580" cy="2032016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604807" y="5398318"/>
            <a:ext cx="412713" cy="1175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Measure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Monitor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604807" y="4659091"/>
            <a:ext cx="412713" cy="1037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Collate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Aggregate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592507" y="3758614"/>
            <a:ext cx="412713" cy="9960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Integrate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Analyze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627542" y="2993365"/>
            <a:ext cx="388908" cy="8436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Report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Inform</a:t>
            </a:r>
            <a:endParaRPr lang="en-US" sz="1100" dirty="0">
              <a:solidFill>
                <a:schemeClr val="bg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182880" y="2021840"/>
            <a:ext cx="8961120" cy="0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Arrow 77"/>
          <p:cNvSpPr/>
          <p:nvPr/>
        </p:nvSpPr>
        <p:spPr>
          <a:xfrm rot="16200000">
            <a:off x="302260" y="764540"/>
            <a:ext cx="1122680" cy="853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Beyond Project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 rot="5400000" flipV="1">
            <a:off x="295794" y="2411893"/>
            <a:ext cx="1122680" cy="8405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Within Project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3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801" y="660400"/>
            <a:ext cx="8238378" cy="360531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Economic, Social and Environmental Benefits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8802" y="1446272"/>
            <a:ext cx="8238378" cy="360531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Better Planning and Operational Decisions in Water Management</a:t>
            </a:r>
            <a:endParaRPr lang="en-US" sz="1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8801" y="2264300"/>
            <a:ext cx="8238378" cy="360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Decision Making Capacity and Institutions; Stakeholder Consultation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58798" y="3182548"/>
            <a:ext cx="4376343" cy="5864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Water Information Products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558801" y="4633359"/>
            <a:ext cx="4376342" cy="5864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Data/Information Management Systems and Modelling Tools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58799" y="5955244"/>
            <a:ext cx="4376343" cy="5864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Water Data Collection and Collation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7396480" y="3182548"/>
            <a:ext cx="1400698" cy="34993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/>
              <a:t>Technical Capacity and Institutions</a:t>
            </a:r>
            <a:endParaRPr lang="en-US" sz="1600" dirty="0"/>
          </a:p>
        </p:txBody>
      </p:sp>
      <p:cxnSp>
        <p:nvCxnSpPr>
          <p:cNvPr id="12" name="Elbow Connector 11"/>
          <p:cNvCxnSpPr>
            <a:stCxn id="9" idx="0"/>
            <a:endCxn id="8" idx="2"/>
          </p:cNvCxnSpPr>
          <p:nvPr/>
        </p:nvCxnSpPr>
        <p:spPr>
          <a:xfrm rot="5400000" flipH="1" flipV="1">
            <a:off x="2379238" y="5587511"/>
            <a:ext cx="735466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0"/>
            <a:endCxn id="7" idx="2"/>
          </p:cNvCxnSpPr>
          <p:nvPr/>
        </p:nvCxnSpPr>
        <p:spPr>
          <a:xfrm rot="16200000" flipV="1">
            <a:off x="2314775" y="4201162"/>
            <a:ext cx="864392" cy="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0"/>
            <a:endCxn id="6" idx="2"/>
          </p:cNvCxnSpPr>
          <p:nvPr/>
        </p:nvCxnSpPr>
        <p:spPr>
          <a:xfrm rot="5400000" flipH="1" flipV="1">
            <a:off x="3433622" y="1938180"/>
            <a:ext cx="557717" cy="1931020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6" idx="0"/>
            <a:endCxn id="5" idx="2"/>
          </p:cNvCxnSpPr>
          <p:nvPr/>
        </p:nvCxnSpPr>
        <p:spPr>
          <a:xfrm rot="5400000" flipH="1" flipV="1">
            <a:off x="4449242" y="2035552"/>
            <a:ext cx="457497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" idx="0"/>
            <a:endCxn id="4" idx="2"/>
          </p:cNvCxnSpPr>
          <p:nvPr/>
        </p:nvCxnSpPr>
        <p:spPr>
          <a:xfrm rot="16200000" flipV="1">
            <a:off x="4465321" y="1233601"/>
            <a:ext cx="425341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0" idx="1"/>
            <a:endCxn id="9" idx="3"/>
          </p:cNvCxnSpPr>
          <p:nvPr/>
        </p:nvCxnSpPr>
        <p:spPr>
          <a:xfrm rot="10800000" flipV="1">
            <a:off x="4935142" y="4932236"/>
            <a:ext cx="2461338" cy="131621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10" idx="1"/>
            <a:endCxn id="8" idx="3"/>
          </p:cNvCxnSpPr>
          <p:nvPr/>
        </p:nvCxnSpPr>
        <p:spPr>
          <a:xfrm rot="10800000">
            <a:off x="4935144" y="4926570"/>
            <a:ext cx="2461337" cy="5667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1"/>
            <a:endCxn id="7" idx="3"/>
          </p:cNvCxnSpPr>
          <p:nvPr/>
        </p:nvCxnSpPr>
        <p:spPr>
          <a:xfrm rot="10800000">
            <a:off x="4935142" y="3475758"/>
            <a:ext cx="2461339" cy="145647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0" idx="0"/>
            <a:endCxn id="6" idx="2"/>
          </p:cNvCxnSpPr>
          <p:nvPr/>
        </p:nvCxnSpPr>
        <p:spPr>
          <a:xfrm rot="16200000" flipV="1">
            <a:off x="6108552" y="1194270"/>
            <a:ext cx="557717" cy="3418839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68958" y="5685275"/>
            <a:ext cx="1229362" cy="26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A1, A2, A3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58797" y="4363392"/>
            <a:ext cx="787475" cy="264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B1, B2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rot="16200000">
            <a:off x="6831390" y="6119032"/>
            <a:ext cx="822962" cy="30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D1, D2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558797" y="2903111"/>
            <a:ext cx="894082" cy="2745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C3, C4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147671" y="4359003"/>
            <a:ext cx="787469" cy="268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C1, C2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58797" y="1993952"/>
            <a:ext cx="444420" cy="2558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2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1624" y="431958"/>
            <a:ext cx="5119259" cy="39101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Economic, Social and Environmental Benefits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1625" y="1217830"/>
            <a:ext cx="5119259" cy="391012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Better Planning and Operational Decisions in Water Management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1624" y="2035858"/>
            <a:ext cx="5119259" cy="3910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Decision Making Capacity and Institutions; Stakeholder Consultation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001624" y="3052450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Information Products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001627" y="4442301"/>
            <a:ext cx="2719422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Data/Information Management Systems and Modelling Tools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2001625" y="5825146"/>
            <a:ext cx="2719423" cy="6588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Water Data Collection and Collation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065656" y="3052450"/>
            <a:ext cx="1055227" cy="3431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Technical Capacity and Institutions</a:t>
            </a:r>
            <a:endParaRPr lang="en-US" sz="1400" dirty="0"/>
          </a:p>
        </p:txBody>
      </p:sp>
      <p:cxnSp>
        <p:nvCxnSpPr>
          <p:cNvPr id="9" name="Elbow Connector 8"/>
          <p:cNvCxnSpPr>
            <a:stCxn id="7" idx="0"/>
            <a:endCxn id="6" idx="2"/>
          </p:cNvCxnSpPr>
          <p:nvPr/>
        </p:nvCxnSpPr>
        <p:spPr>
          <a:xfrm rot="5400000" flipH="1" flipV="1">
            <a:off x="2999322" y="5463131"/>
            <a:ext cx="724030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>
            <a:stCxn id="6" idx="0"/>
            <a:endCxn id="5" idx="2"/>
          </p:cNvCxnSpPr>
          <p:nvPr/>
        </p:nvCxnSpPr>
        <p:spPr>
          <a:xfrm rot="16200000" flipV="1">
            <a:off x="2995819" y="4076782"/>
            <a:ext cx="731036" cy="2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5" idx="0"/>
            <a:endCxn id="4" idx="2"/>
          </p:cNvCxnSpPr>
          <p:nvPr/>
        </p:nvCxnSpPr>
        <p:spPr>
          <a:xfrm rot="5400000" flipH="1" flipV="1">
            <a:off x="3648505" y="2139701"/>
            <a:ext cx="625580" cy="1199918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0"/>
            <a:endCxn id="3" idx="2"/>
          </p:cNvCxnSpPr>
          <p:nvPr/>
        </p:nvCxnSpPr>
        <p:spPr>
          <a:xfrm rot="5400000" flipH="1" flipV="1">
            <a:off x="4347746" y="1822350"/>
            <a:ext cx="427016" cy="1"/>
          </a:xfrm>
          <a:prstGeom prst="bentConnector3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3" idx="0"/>
            <a:endCxn id="2" idx="2"/>
          </p:cNvCxnSpPr>
          <p:nvPr/>
        </p:nvCxnSpPr>
        <p:spPr>
          <a:xfrm rot="16200000" flipV="1">
            <a:off x="4363825" y="1020399"/>
            <a:ext cx="394860" cy="1"/>
          </a:xfrm>
          <a:prstGeom prst="bentConnector3">
            <a:avLst/>
          </a:prstGeom>
          <a:ln w="508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8" idx="1"/>
            <a:endCxn id="7" idx="3"/>
          </p:cNvCxnSpPr>
          <p:nvPr/>
        </p:nvCxnSpPr>
        <p:spPr>
          <a:xfrm rot="10800000" flipV="1">
            <a:off x="4721048" y="4768206"/>
            <a:ext cx="1344608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8" idx="1"/>
            <a:endCxn id="6" idx="3"/>
          </p:cNvCxnSpPr>
          <p:nvPr/>
        </p:nvCxnSpPr>
        <p:spPr>
          <a:xfrm rot="10800000" flipV="1">
            <a:off x="4721050" y="4768205"/>
            <a:ext cx="1344607" cy="3503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1"/>
            <a:endCxn id="5" idx="3"/>
          </p:cNvCxnSpPr>
          <p:nvPr/>
        </p:nvCxnSpPr>
        <p:spPr>
          <a:xfrm rot="10800000">
            <a:off x="4721048" y="3381858"/>
            <a:ext cx="1344609" cy="1386348"/>
          </a:xfrm>
          <a:prstGeom prst="bentConnector3">
            <a:avLst>
              <a:gd name="adj1" fmla="val 50000"/>
            </a:avLst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8" idx="0"/>
            <a:endCxn id="4" idx="2"/>
          </p:cNvCxnSpPr>
          <p:nvPr/>
        </p:nvCxnSpPr>
        <p:spPr>
          <a:xfrm rot="16200000" flipV="1">
            <a:off x="5264472" y="1723652"/>
            <a:ext cx="625580" cy="2032016"/>
          </a:xfrm>
          <a:prstGeom prst="bentConnector3">
            <a:avLst>
              <a:gd name="adj1" fmla="val 50000"/>
            </a:avLst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001623" y="5509339"/>
            <a:ext cx="590747" cy="31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60%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997875" y="4127166"/>
            <a:ext cx="590747" cy="31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20%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997874" y="2727174"/>
            <a:ext cx="590747" cy="31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8%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97875" y="1715338"/>
            <a:ext cx="590747" cy="31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2%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rot="16200000">
            <a:off x="5612380" y="6030685"/>
            <a:ext cx="590747" cy="315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r>
              <a:rPr lang="en-US" dirty="0" smtClean="0"/>
              <a:t>0%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861947" y="5427022"/>
            <a:ext cx="3105467" cy="1220913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61947" y="4015946"/>
            <a:ext cx="1808010" cy="1198605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-Shape 24"/>
          <p:cNvSpPr/>
          <p:nvPr/>
        </p:nvSpPr>
        <p:spPr>
          <a:xfrm rot="10800000">
            <a:off x="1861946" y="2686457"/>
            <a:ext cx="2981903" cy="2528094"/>
          </a:xfrm>
          <a:prstGeom prst="corner">
            <a:avLst>
              <a:gd name="adj1" fmla="val 45243"/>
              <a:gd name="adj2" fmla="val 37342"/>
            </a:avLst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-Shape 25"/>
          <p:cNvSpPr/>
          <p:nvPr/>
        </p:nvSpPr>
        <p:spPr>
          <a:xfrm rot="10800000">
            <a:off x="1860435" y="1602377"/>
            <a:ext cx="5405338" cy="5045558"/>
          </a:xfrm>
          <a:prstGeom prst="corner">
            <a:avLst>
              <a:gd name="adj1" fmla="val 19528"/>
              <a:gd name="adj2" fmla="val 32973"/>
            </a:avLst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074681" y="571431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4681" y="429208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4046" y="303440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83820" y="1908198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2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2558</TotalTime>
  <Words>217</Words>
  <Application>Microsoft Office PowerPoint</Application>
  <PresentationFormat>On-screen Show (4:3)</PresentationFormat>
  <Paragraphs>64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Young</dc:creator>
  <cp:lastModifiedBy>William Young</cp:lastModifiedBy>
  <cp:revision>19</cp:revision>
  <dcterms:created xsi:type="dcterms:W3CDTF">2015-09-10T14:05:19Z</dcterms:created>
  <dcterms:modified xsi:type="dcterms:W3CDTF">2015-09-14T01:55:47Z</dcterms:modified>
</cp:coreProperties>
</file>